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1"/>
  </p:notesMasterIdLst>
  <p:handoutMasterIdLst>
    <p:handoutMasterId r:id="rId12"/>
  </p:handoutMasterIdLst>
  <p:sldIdLst>
    <p:sldId id="406" r:id="rId2"/>
    <p:sldId id="410" r:id="rId3"/>
    <p:sldId id="411" r:id="rId4"/>
    <p:sldId id="412" r:id="rId5"/>
    <p:sldId id="413" r:id="rId6"/>
    <p:sldId id="414" r:id="rId7"/>
    <p:sldId id="415" r:id="rId8"/>
    <p:sldId id="417" r:id="rId9"/>
    <p:sldId id="418" r:id="rId10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1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0FC"/>
    <a:srgbClr val="FDB813"/>
    <a:srgbClr val="C5F4FF"/>
    <a:srgbClr val="CCFFCC"/>
    <a:srgbClr val="8CC63F"/>
    <a:srgbClr val="DBA5B4"/>
    <a:srgbClr val="FFBFD0"/>
    <a:srgbClr val="FFCC99"/>
    <a:srgbClr val="00B0DA"/>
    <a:srgbClr val="F19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7" autoAdjust="0"/>
    <p:restoredTop sz="86184" autoAdjust="0"/>
  </p:normalViewPr>
  <p:slideViewPr>
    <p:cSldViewPr snapToGrid="0">
      <p:cViewPr varScale="1">
        <p:scale>
          <a:sx n="103" d="100"/>
          <a:sy n="103" d="100"/>
        </p:scale>
        <p:origin x="1592" y="168"/>
      </p:cViewPr>
      <p:guideLst>
        <p:guide orient="horz" pos="971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7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47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6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4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3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4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2">
    <p:bg>
      <p:bgPr>
        <a:solidFill>
          <a:srgbClr val="8CC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3">
    <p:bg>
      <p:bgPr>
        <a:solidFill>
          <a:srgbClr val="00A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4">
    <p:bg>
      <p:bgPr>
        <a:solidFill>
          <a:srgbClr val="FDB8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5">
    <p:bg>
      <p:bgPr>
        <a:solidFill>
          <a:srgbClr val="F19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6">
    <p:bg>
      <p:bgPr>
        <a:solidFill>
          <a:srgbClr val="F04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6"/>
            <a:ext cx="8686800" cy="387798"/>
          </a:xfrm>
        </p:spPr>
        <p:txBody>
          <a:bodyPr/>
          <a:lstStyle>
            <a:lvl1pPr marL="0" marR="0" indent="0" algn="l" defTabSz="9143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6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1"/>
            <a:ext cx="8503920" cy="387798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1599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107996"/>
          </a:xfrm>
        </p:spPr>
        <p:txBody>
          <a:bodyPr/>
          <a:lstStyle>
            <a:lvl1pPr algn="l">
              <a:defRPr sz="4000" b="0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C56F6E69-880F-4956-8549-CB4C2ABA64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pic>
        <p:nvPicPr>
          <p:cNvPr id="68654" name="Picture 46" descr="blu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1"/>
            <a:ext cx="4151312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8" y="1370411"/>
            <a:ext cx="4151313" cy="2742009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7798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A39A948-DEA7-4EFA-9130-61B45069BC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826F9A1-9B46-4608-B497-7E101192DD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6289"/>
            <a:ext cx="3008313" cy="553998"/>
          </a:xfr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6F2D88F4-1BBD-4436-A230-2453F5FE0D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20401"/>
            <a:ext cx="5486400" cy="387798"/>
          </a:xfr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fld id="{24BC8B11-60A6-4B69-B419-B94172AA64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2D62209-4EDF-4572-8BE8-285CD0804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39817" y="219075"/>
            <a:ext cx="775597" cy="38933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613" y="219075"/>
            <a:ext cx="6362700" cy="38933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1724DF2-28ED-446F-A429-CB9011BDF20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5978"/>
            <a:ext cx="6858000" cy="12464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fld id="{B4F4939B-B8E4-4846-BA65-70B7915F55E2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111-942E-A842-BD90-249460888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8CC63F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green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00A6A0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teal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yellow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3"/>
            <a:ext cx="630936" cy="1943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1902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orang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F04E37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red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52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3186113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328" y="2777490"/>
            <a:ext cx="8503920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03920" cy="2743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098978"/>
            <a:ext cx="8503920" cy="664797"/>
          </a:xfrm>
        </p:spPr>
        <p:txBody>
          <a:bodyPr anchor="b" anchorCtr="0"/>
          <a:lstStyle>
            <a:lvl1pPr>
              <a:defRPr sz="4800">
                <a:solidFill>
                  <a:srgbClr val="AB1A86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  <p:pic>
        <p:nvPicPr>
          <p:cNvPr id="7" name="Picture 5" descr="purple-tri-color-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4766074"/>
            <a:ext cx="630238" cy="191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faded-logo-wallpap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43250"/>
          </a:xfrm>
          <a:prstGeom prst="rect">
            <a:avLst/>
          </a:prstGeom>
          <a:noFill/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40527"/>
            <a:ext cx="8503920" cy="623248"/>
          </a:xfrm>
        </p:spPr>
        <p:txBody>
          <a:bodyPr anchor="b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476488" cy="253746"/>
          </a:xfrm>
        </p:spPr>
        <p:txBody>
          <a:bodyPr lIns="0" anchor="b" anchorCtr="0"/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8616" y="1370411"/>
            <a:ext cx="8455025" cy="274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759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28613" y="219077"/>
            <a:ext cx="868680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763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8616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9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637" name="Picture 53" descr="IBM-logo-50-black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8716963" y="4552951"/>
            <a:ext cx="215900" cy="4333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3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7" r:id="rId10"/>
    <p:sldLayoutId id="2147483688" r:id="rId11"/>
    <p:sldLayoutId id="2147483686" r:id="rId12"/>
    <p:sldLayoutId id="2147483683" r:id="rId13"/>
    <p:sldLayoutId id="2147483684" r:id="rId14"/>
    <p:sldLayoutId id="2147483685" r:id="rId15"/>
    <p:sldLayoutId id="2147483693" r:id="rId16"/>
    <p:sldLayoutId id="2147483690" r:id="rId17"/>
    <p:sldLayoutId id="2147483691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94" r:id="rId27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4" indent="-173034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75" indent="-163509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41" indent="-173034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295" indent="-173034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36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25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13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02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590" indent="-163509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ryrwilson/Watson-Assistant-Labs/1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292588" y="2571750"/>
            <a:ext cx="6558824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Cognitive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00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75664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620" y="1403513"/>
            <a:ext cx="748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Create a </a:t>
            </a:r>
            <a:r>
              <a:rPr lang="en-US" sz="2400" b="1" dirty="0">
                <a:latin typeface="IBM Plex Sans" panose="020B0503050203000203" pitchFamily="34" charset="77"/>
              </a:rPr>
              <a:t>basic chatbot </a:t>
            </a:r>
            <a:r>
              <a:rPr lang="en-US" sz="2400" dirty="0">
                <a:latin typeface="IBM Plex Sans" panose="020B0503050203000203" pitchFamily="34" charset="77"/>
              </a:rPr>
              <a:t>to help guide you when buying a new mobile phone</a:t>
            </a:r>
          </a:p>
          <a:p>
            <a:pPr lvl="1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800100" lvl="1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i="1" dirty="0">
                <a:latin typeface="IBM Plex Sans" panose="020B0503050203000203" pitchFamily="34" charset="77"/>
              </a:rPr>
              <a:t>Watson Assistant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0151E7-921B-3949-904D-2AF3A767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93" y="2451810"/>
            <a:ext cx="3547195" cy="24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2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08746" y="201935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Objective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C6CCB3-8697-DA42-8847-E1019891B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2184" cy="5143500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7ED5A1-D974-1C4C-AF64-478DEC007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7" y="994801"/>
            <a:ext cx="3804109" cy="41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Agenda</a:t>
            </a:r>
            <a:endParaRPr lang="en-US" sz="40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BF9D5-A882-7B4C-BFDC-4DC00ED1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25" y="232444"/>
            <a:ext cx="1317654" cy="12938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1082476" y="893755"/>
            <a:ext cx="761260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Setup a Watson Assistant instance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skill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latin typeface="IBM Plex Sans" panose="020B0503050203000203" pitchFamily="34" charset="77"/>
              </a:rPr>
              <a:t>,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i="1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latin typeface="IBM Plex Sans" panose="020B0503050203000203" pitchFamily="34" charset="77"/>
              </a:rPr>
              <a:t>Create a </a:t>
            </a:r>
            <a:r>
              <a:rPr lang="en-US" sz="22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dialog</a:t>
            </a:r>
            <a:r>
              <a:rPr lang="en-US" sz="2200" dirty="0">
                <a:solidFill>
                  <a:srgbClr val="00B0F0"/>
                </a:solidFill>
                <a:latin typeface="IBM Plex Sans" panose="020B0503050203000203" pitchFamily="34" charset="77"/>
              </a:rPr>
              <a:t> </a:t>
            </a:r>
            <a:r>
              <a:rPr lang="en-US" sz="2200" dirty="0">
                <a:latin typeface="IBM Plex Sans" panose="020B0503050203000203" pitchFamily="34" charset="77"/>
              </a:rPr>
              <a:t>tree utilising both intents and entities</a:t>
            </a:r>
          </a:p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Test your chatbot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GB" sz="22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latin typeface="IBM Plex Sans" panose="020B0503050203000203" pitchFamily="34" charset="77"/>
              </a:rPr>
              <a:t>Adding rich content: </a:t>
            </a:r>
            <a:r>
              <a:rPr lang="en-GB" sz="2200" i="1" dirty="0">
                <a:latin typeface="IBM Plex Sans" panose="020B0503050203000203" pitchFamily="34" charset="77"/>
              </a:rPr>
              <a:t>sending images</a:t>
            </a:r>
            <a:endParaRPr lang="en-US" sz="2200" i="1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What is Watson Assistant?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837103"/>
            <a:ext cx="80698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IBM Plex Sans" panose="020B0503050203000203" pitchFamily="34" charset="77"/>
              </a:rPr>
              <a:t>Combines: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machine learning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natural language understanding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integrated dialog tools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… to create conversation flows between your apps and your users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77"/>
              </a:rPr>
              <a:t>Basic terms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Skill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i="1" dirty="0"/>
              <a:t>a container for all of the artefacts that define a conversation flow</a:t>
            </a:r>
            <a:endParaRPr lang="en-US" sz="1600" i="1" dirty="0">
              <a:latin typeface="IBM Plex Sans" panose="020B0503050203000203" pitchFamily="34" charset="77"/>
            </a:endParaRP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Intent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Entity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</a:rPr>
              <a:t>Dialog</a:t>
            </a: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839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Intents and Entities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752921" y="916435"/>
            <a:ext cx="806980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1800" dirty="0">
                <a:latin typeface="IBM Plex Sans" panose="020B0503050203000203" pitchFamily="34" charset="77"/>
              </a:rPr>
              <a:t> are a purpose or goal expressed by a user’s input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recognise user’s intent =&gt; choose the correct dialog flow /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provide Watson Assistant with multiple examples (train)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b="1" i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  <a:r>
              <a:rPr lang="en-US" sz="1800" dirty="0">
                <a:latin typeface="IBM Plex Sans" panose="020B0503050203000203" pitchFamily="34" charset="77"/>
              </a:rPr>
              <a:t> represent a class of object or a data type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IBM Plex Sans" panose="020B0503050203000203" pitchFamily="34" charset="77"/>
              </a:rPr>
              <a:t>can be used to trigger different responses, even for same intent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IBM Plex Sans" panose="020B0503050203000203" pitchFamily="34" charset="77"/>
              </a:rPr>
              <a:t>In our labs: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intents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newphone</a:t>
            </a:r>
            <a:r>
              <a:rPr lang="en-US" sz="1400" dirty="0">
                <a:latin typeface="IBM Plex Sans" panose="020B0503050203000203" pitchFamily="34" charset="77"/>
              </a:rPr>
              <a:t> (‘I want to get a new phone’, ‘I’d like advice on a new mobile’,…)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positive</a:t>
            </a:r>
            <a:r>
              <a:rPr lang="en-US" sz="1400" dirty="0">
                <a:latin typeface="IBM Plex Sans" panose="020B0503050203000203" pitchFamily="34" charset="77"/>
              </a:rPr>
              <a:t> (‘I like my Galaxy’, ‘I love my phone’,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negative</a:t>
            </a:r>
            <a:r>
              <a:rPr lang="en-US" sz="1400" dirty="0">
                <a:latin typeface="IBM Plex Sans" panose="020B0503050203000203" pitchFamily="34" charset="77"/>
              </a:rPr>
              <a:t> (‘I don’t like my iPhone’, ‘I hate my mobile’, …)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IBM Plex Sans" panose="020B0503050203000203" pitchFamily="34" charset="77"/>
              </a:rPr>
              <a:t>entities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brand</a:t>
            </a:r>
            <a:r>
              <a:rPr lang="en-US" sz="1400" dirty="0">
                <a:latin typeface="IBM Plex Sans" panose="020B0503050203000203" pitchFamily="34" charset="77"/>
              </a:rPr>
              <a:t> (Apple, Samsung, HTC, …)</a:t>
            </a:r>
          </a:p>
          <a:p>
            <a:pPr marL="1257300" lvl="2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i="1" dirty="0">
                <a:latin typeface="IBM Plex Sans" panose="020B0503050203000203" pitchFamily="34" charset="77"/>
              </a:rPr>
              <a:t>attribute</a:t>
            </a:r>
            <a:r>
              <a:rPr lang="en-US" sz="1400" dirty="0">
                <a:latin typeface="IBM Plex Sans" panose="020B0503050203000203" pitchFamily="34" charset="77"/>
              </a:rPr>
              <a:t> (style, battery, …)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8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12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Dialog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24854" y="988516"/>
            <a:ext cx="6252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Defines the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flow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of your conversation in the form of a logic tree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Each node of the tree has a condition that </a:t>
            </a:r>
            <a:r>
              <a:rPr lang="en-US" sz="2200" b="1" i="1" dirty="0">
                <a:solidFill>
                  <a:schemeClr val="tx2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it, based on user input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Uses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intents</a:t>
            </a: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 and </a:t>
            </a:r>
            <a:r>
              <a:rPr lang="en-US" sz="2200" b="1" dirty="0">
                <a:solidFill>
                  <a:srgbClr val="FF0000"/>
                </a:solidFill>
                <a:latin typeface="IBM Plex Sans" panose="020B0503050203000203" pitchFamily="34" charset="77"/>
              </a:rPr>
              <a:t>entities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/>
                </a:solidFill>
                <a:latin typeface="IBM Plex Sans" panose="020B0503050203000203" pitchFamily="34" charset="77"/>
              </a:rPr>
              <a:t>Interacts with the user and provides a response</a:t>
            </a:r>
          </a:p>
          <a:p>
            <a:pPr marL="800100" lvl="1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chemeClr val="tx2"/>
                </a:solidFill>
                <a:latin typeface="IBM Plex Sans" panose="020B0503050203000203" pitchFamily="34" charset="77"/>
              </a:rPr>
              <a:t>text, images, options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2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EDA3736-1B6D-A448-8BEB-644795F7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03" y="0"/>
            <a:ext cx="2724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3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96389" y="157248"/>
            <a:ext cx="85263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IBM Plex Sans" panose="020B0503050203000203" pitchFamily="34" charset="77"/>
                <a:ea typeface="Helvetica Neue" charset="0"/>
                <a:cs typeface="Helvetica Neue" charset="0"/>
              </a:rPr>
              <a:t>Lab Format</a:t>
            </a:r>
            <a:endParaRPr lang="en-US" sz="3600" dirty="0">
              <a:solidFill>
                <a:schemeClr val="tx2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92125-B19D-7045-BE83-7D61D1D7A778}"/>
              </a:ext>
            </a:extLst>
          </p:cNvPr>
          <p:cNvSpPr txBox="1"/>
          <p:nvPr/>
        </p:nvSpPr>
        <p:spPr>
          <a:xfrm>
            <a:off x="296389" y="1114569"/>
            <a:ext cx="431268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Step-by-step instructions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GitHub </a:t>
            </a:r>
            <a:r>
              <a:rPr lang="en-US" sz="2400" dirty="0" err="1">
                <a:latin typeface="IBM Plex Sans" panose="020B0503050203000203" pitchFamily="34" charset="77"/>
              </a:rPr>
              <a:t>README.md</a:t>
            </a:r>
            <a:r>
              <a:rPr lang="en-US" sz="2400" dirty="0">
                <a:latin typeface="IBM Plex Sans" panose="020B0503050203000203" pitchFamily="34" charset="77"/>
              </a:rPr>
              <a:t> for each lab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Sans" panose="020B0503050203000203" pitchFamily="34" charset="77"/>
              </a:rPr>
              <a:t>Work at your own pace</a:t>
            </a: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IBM Plex Sans" panose="020B0503050203000203" pitchFamily="34" charset="77"/>
                <a:hlinkClick r:id="rId3"/>
              </a:rPr>
              <a:t>https://github.com/garyrwilson/Watson-Assistant-Labs/1-Basics</a:t>
            </a:r>
            <a:endParaRPr lang="en-US" dirty="0">
              <a:latin typeface="IBM Plex Sans" panose="020B0503050203000203" pitchFamily="34" charset="77"/>
            </a:endParaRPr>
          </a:p>
          <a:p>
            <a:pPr marL="342900" indent="-342900"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IBM Plex Sans" panose="020B0503050203000203" pitchFamily="34" charset="77"/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073DB89-3FE9-DE45-B5AA-B5F912C6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70" y="0"/>
            <a:ext cx="45349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FE4298-CC65-2940-B408-AB7938F404C8}"/>
              </a:ext>
            </a:extLst>
          </p:cNvPr>
          <p:cNvSpPr txBox="1">
            <a:spLocks/>
          </p:cNvSpPr>
          <p:nvPr/>
        </p:nvSpPr>
        <p:spPr bwMode="auto">
          <a:xfrm>
            <a:off x="1131950" y="2571750"/>
            <a:ext cx="6803496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5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189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377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56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75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Watson Assistant Labs</a:t>
            </a:r>
          </a:p>
          <a:p>
            <a:endParaRPr lang="en-US" sz="3200" b="1" i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i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  <a:t>Lab 1: Cognitive Chatbot Basics</a:t>
            </a:r>
            <a:br>
              <a:rPr lang="en-US" sz="40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br>
              <a:rPr lang="en-US" sz="4800" b="1" kern="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77"/>
              </a:rPr>
            </a:br>
            <a:endParaRPr lang="en-US" sz="1800" b="1" kern="0" dirty="0">
              <a:solidFill>
                <a:schemeClr val="accent6">
                  <a:lumMod val="50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2" descr="Image result for ibm watson logo">
            <a:extLst>
              <a:ext uri="{FF2B5EF4-FFF2-40B4-BE49-F238E27FC236}">
                <a16:creationId xmlns:a16="http://schemas.microsoft.com/office/drawing/2014/main" id="{88098B53-B3C4-F44D-B08A-58FF1531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88" y="355499"/>
            <a:ext cx="2404620" cy="20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99746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  <wetp:taskpane dockstate="right" visibility="0" width="70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9D85FEC-6C3C-B949-972F-1A6465A242AD}">
  <we:reference id="wa104178141" version="3.1.0.23" store="en-US" storeType="OMEX"/>
  <we:alternateReferences>
    <we:reference id="WA104178141" version="3.1.0.23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B80852-8EB2-BB48-BDA9-BE057711B9E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6AE73A6-56A3-3A4F-9653-E1EB7C5DC28C}">
  <we:reference id="wa104379997" version="1.0.0.2" store="en-US" storeType="OMEX"/>
  <we:alternateReferences>
    <we:reference id="WA104379997" version="1.0.0.2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23263</TotalTime>
  <Words>320</Words>
  <Application>Microsoft Macintosh PowerPoint</Application>
  <PresentationFormat>On-screen Show (16:9)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HelvNeue Light for IBM</vt:lpstr>
      <vt:lpstr>IBM Plex Sans</vt:lpstr>
      <vt:lpstr>Wingdings</vt:lpstr>
      <vt:lpstr>10 September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Gary Wilson</cp:lastModifiedBy>
  <cp:revision>593</cp:revision>
  <cp:lastPrinted>2017-05-16T10:58:10Z</cp:lastPrinted>
  <dcterms:created xsi:type="dcterms:W3CDTF">2014-12-08T21:55:31Z</dcterms:created>
  <dcterms:modified xsi:type="dcterms:W3CDTF">2019-01-07T10:23:20Z</dcterms:modified>
</cp:coreProperties>
</file>